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70" r:id="rId5"/>
    <p:sldId id="273" r:id="rId6"/>
    <p:sldId id="275" r:id="rId7"/>
    <p:sldId id="276" r:id="rId8"/>
    <p:sldId id="277" r:id="rId9"/>
    <p:sldId id="274" r:id="rId10"/>
    <p:sldId id="272" r:id="rId11"/>
    <p:sldId id="271" r:id="rId12"/>
    <p:sldId id="267" r:id="rId13"/>
    <p:sldId id="26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99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52" d="100"/>
          <a:sy n="52" d="100"/>
        </p:scale>
        <p:origin x="90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9093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104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49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687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251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61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277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511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2306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4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257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5A01D-D7B7-4618-94DB-8D57ED94CC5D}" type="datetimeFigureOut">
              <a:rPr lang="en-NZ" smtClean="0"/>
              <a:t>3/06/2019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360D1-8680-4603-A3CA-093A0EF097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2363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2.png"/><Relationship Id="rId7" Type="http://schemas.openxmlformats.org/officeDocument/2006/relationships/image" Target="../media/image4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11" Type="http://schemas.openxmlformats.org/officeDocument/2006/relationships/image" Target="../media/image50.png"/><Relationship Id="rId5" Type="http://schemas.openxmlformats.org/officeDocument/2006/relationships/image" Target="../media/image43.emf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2s3aJfRr9gE&amp;t=355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emf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emf"/><Relationship Id="rId5" Type="http://schemas.openxmlformats.org/officeDocument/2006/relationships/image" Target="../media/image12.emf"/><Relationship Id="rId10" Type="http://schemas.openxmlformats.org/officeDocument/2006/relationships/image" Target="../media/image15.emf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9119" y="1714114"/>
            <a:ext cx="82178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Application of a Machine Learning </a:t>
            </a:r>
            <a:r>
              <a:rPr lang="en-US" sz="3600" b="1" dirty="0" err="1" smtClean="0"/>
              <a:t>Algorithm,Self</a:t>
            </a:r>
            <a:r>
              <a:rPr lang="en-US" sz="3600" b="1" dirty="0" smtClean="0"/>
              <a:t>-Organizing </a:t>
            </a:r>
            <a:r>
              <a:rPr lang="en-US" sz="3600" b="1" dirty="0"/>
              <a:t>Map, for Examining the consistency between </a:t>
            </a:r>
            <a:r>
              <a:rPr lang="en-US" sz="3600" b="1" dirty="0" err="1"/>
              <a:t>reanalyses</a:t>
            </a:r>
            <a:r>
              <a:rPr lang="en-US" sz="3600" b="1" dirty="0"/>
              <a:t> about near-surface horizontal wind fields</a:t>
            </a:r>
            <a:endParaRPr lang="en-NZ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595357" y="5405141"/>
            <a:ext cx="1080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 smtClean="0"/>
              <a:t>S</a:t>
            </a:r>
            <a:r>
              <a:rPr lang="en-US" sz="2400" dirty="0" err="1" smtClean="0"/>
              <a:t>hun</a:t>
            </a:r>
            <a:r>
              <a:rPr lang="en-US" sz="2400" dirty="0" smtClean="0"/>
              <a:t> Li</a:t>
            </a:r>
            <a:endParaRPr lang="en-NZ" sz="2400" dirty="0" smtClean="0"/>
          </a:p>
        </p:txBody>
      </p:sp>
    </p:spTree>
    <p:extLst>
      <p:ext uri="{BB962C8B-B14F-4D97-AF65-F5344CB8AC3E}">
        <p14:creationId xmlns:p14="http://schemas.microsoft.com/office/powerpoint/2010/main" val="18828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0794" y="1308983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b="1" dirty="0">
                <a:latin typeface="Times New Roman" panose="02020603050405020304" pitchFamily="18" charset="0"/>
                <a:ea typeface="DengXian"/>
              </a:rPr>
              <a:t>SOM </a:t>
            </a:r>
            <a:r>
              <a:rPr lang="en-NZ" b="1" dirty="0" smtClean="0">
                <a:latin typeface="Times New Roman" panose="02020603050405020304" pitchFamily="18" charset="0"/>
                <a:ea typeface="DengXian"/>
              </a:rPr>
              <a:t>algorithm: 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714" t="34438" r="30893" b="16343"/>
          <a:stretch/>
        </p:blipFill>
        <p:spPr>
          <a:xfrm>
            <a:off x="761118" y="1871022"/>
            <a:ext cx="2688880" cy="1863219"/>
          </a:xfrm>
          <a:prstGeom prst="rect">
            <a:avLst/>
          </a:prstGeom>
        </p:spPr>
      </p:pic>
      <p:pic>
        <p:nvPicPr>
          <p:cNvPr id="6" name="Picture 5" descr="https://sds-platform-private.s3-us-east-2.amazonaws.com/uploads/43_blog_image_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02" y="1867080"/>
            <a:ext cx="1933575" cy="22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sds-platform-private.s3-us-east-2.amazonaws.com/uploads/43_blog_image_2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293" y="1867080"/>
            <a:ext cx="2143493" cy="222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sds-platform-private.s3-us-east-2.amazonaws.com/uploads/43_blog_image_25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69" y="1867080"/>
            <a:ext cx="2744331" cy="210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sds-platform-private.s3-us-east-2.amazonaws.com/uploads/43_blog_image_26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62" y="4112995"/>
            <a:ext cx="2054510" cy="160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sds-platform-private.s3-us-east-2.amazonaws.com/uploads/43_blog_image_30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02" y="4313457"/>
            <a:ext cx="23342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sds-platform-private.s3-us-east-2.amazonaws.com/uploads/43_blog_image_31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294" y="4313457"/>
            <a:ext cx="2366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sds-platform-private.s3-us-east-2.amazonaws.com/uploads/43_blog_image_33.pn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221" y="4313457"/>
            <a:ext cx="252793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>
            <a:off x="3449998" y="2571184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ight Arrow 13"/>
          <p:cNvSpPr/>
          <p:nvPr/>
        </p:nvSpPr>
        <p:spPr>
          <a:xfrm>
            <a:off x="6214410" y="2571184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ight Arrow 14"/>
          <p:cNvSpPr/>
          <p:nvPr/>
        </p:nvSpPr>
        <p:spPr>
          <a:xfrm>
            <a:off x="9018571" y="2682964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ight Arrow 15"/>
          <p:cNvSpPr/>
          <p:nvPr/>
        </p:nvSpPr>
        <p:spPr>
          <a:xfrm>
            <a:off x="328791" y="5129760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ight Arrow 16"/>
          <p:cNvSpPr/>
          <p:nvPr/>
        </p:nvSpPr>
        <p:spPr>
          <a:xfrm>
            <a:off x="3449998" y="5121873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ight Arrow 17"/>
          <p:cNvSpPr/>
          <p:nvPr/>
        </p:nvSpPr>
        <p:spPr>
          <a:xfrm>
            <a:off x="6351206" y="5077772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ight Arrow 18"/>
          <p:cNvSpPr/>
          <p:nvPr/>
        </p:nvSpPr>
        <p:spPr>
          <a:xfrm>
            <a:off x="9245080" y="5121872"/>
            <a:ext cx="316244" cy="2314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362" y="5912378"/>
            <a:ext cx="2024336" cy="7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2453" y="2347346"/>
            <a:ext cx="4095750" cy="2038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NZ"/>
          </a:p>
        </p:txBody>
      </p:sp>
      <p:pic>
        <p:nvPicPr>
          <p:cNvPr id="2050" name="Picture 2" descr="world_map的副本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566" y="2337821"/>
            <a:ext cx="4084637" cy="2047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1" name="Picture 3" descr="RISES7_ECMWF_u_figure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86" y="833385"/>
            <a:ext cx="3339551" cy="302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RISES7_ECMWF_v_figure3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86" y="3597275"/>
            <a:ext cx="3382535" cy="306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2055137" y="1629624"/>
            <a:ext cx="0" cy="923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55137" y="1629624"/>
            <a:ext cx="454054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69941" y="1629624"/>
            <a:ext cx="18016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46907" y="2553077"/>
            <a:ext cx="9053" cy="22633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855960" y="4816444"/>
            <a:ext cx="49431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Model adjustment</a:t>
            </a:r>
            <a:endParaRPr lang="en-US" alt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492" t="18182" r="22412" b="9529"/>
          <a:stretch/>
        </p:blipFill>
        <p:spPr>
          <a:xfrm>
            <a:off x="2915216" y="1506759"/>
            <a:ext cx="6654297" cy="51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Evaluation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313288" y="165963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DengXian"/>
              </a:rPr>
              <a:t>Histogram</a:t>
            </a:r>
            <a:endParaRPr lang="en-NZ" dirty="0"/>
          </a:p>
        </p:txBody>
      </p:sp>
      <p:pic>
        <p:nvPicPr>
          <p:cNvPr id="7" name="Picture 6"/>
          <p:cNvPicPr/>
          <p:nvPr/>
        </p:nvPicPr>
        <p:blipFill rotWithShape="1">
          <a:blip r:embed="rId4"/>
          <a:srcRect l="39759" t="60657" r="28282" b="10370"/>
          <a:stretch/>
        </p:blipFill>
        <p:spPr bwMode="auto">
          <a:xfrm>
            <a:off x="1313288" y="2641044"/>
            <a:ext cx="4190365" cy="2374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3288" y="5272351"/>
            <a:ext cx="43451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ea typeface="DengXian"/>
              </a:rPr>
              <a:t>Node dataset for ECMWF about region1, state1 in python </a:t>
            </a:r>
            <a:r>
              <a:rPr lang="en-US" sz="1050" b="1" dirty="0" err="1">
                <a:latin typeface="Times New Roman" panose="02020603050405020304" pitchFamily="18" charset="0"/>
                <a:ea typeface="DengXian"/>
              </a:rPr>
              <a:t>xarray</a:t>
            </a:r>
            <a:r>
              <a:rPr lang="en-US" sz="1050" b="1" dirty="0">
                <a:latin typeface="Times New Roman" panose="02020603050405020304" pitchFamily="18" charset="0"/>
                <a:ea typeface="DengXian"/>
              </a:rPr>
              <a:t> open</a:t>
            </a:r>
            <a:endParaRPr lang="en-NZ" sz="1050" b="1" dirty="0"/>
          </a:p>
        </p:txBody>
      </p:sp>
      <p:sp>
        <p:nvSpPr>
          <p:cNvPr id="8" name="Rectangle 7"/>
          <p:cNvSpPr/>
          <p:nvPr/>
        </p:nvSpPr>
        <p:spPr>
          <a:xfrm>
            <a:off x="1697525" y="3905199"/>
            <a:ext cx="158435" cy="1267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1697525" y="4498810"/>
            <a:ext cx="589984" cy="141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3250194" y="4888871"/>
            <a:ext cx="552261" cy="127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55960" y="4031948"/>
            <a:ext cx="431549" cy="466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</p:cNvCxnSpPr>
          <p:nvPr/>
        </p:nvCxnSpPr>
        <p:spPr>
          <a:xfrm>
            <a:off x="2287509" y="4569469"/>
            <a:ext cx="872150" cy="256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1822" t="47462" r="60273" b="18231"/>
          <a:stretch/>
        </p:blipFill>
        <p:spPr>
          <a:xfrm>
            <a:off x="6248400" y="2641044"/>
            <a:ext cx="2531157" cy="30638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1714" t="47121" r="60513" b="17929"/>
          <a:stretch/>
        </p:blipFill>
        <p:spPr>
          <a:xfrm>
            <a:off x="9269949" y="2641044"/>
            <a:ext cx="2492955" cy="306386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661825" y="5833625"/>
            <a:ext cx="14622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Node dataset ECMWF</a:t>
            </a:r>
            <a:endParaRPr lang="en-NZ" sz="1100" b="1" dirty="0"/>
          </a:p>
        </p:txBody>
      </p:sp>
      <p:sp>
        <p:nvSpPr>
          <p:cNvPr id="21" name="Rectangle 20"/>
          <p:cNvSpPr/>
          <p:nvPr/>
        </p:nvSpPr>
        <p:spPr>
          <a:xfrm>
            <a:off x="9788502" y="5833625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Node dataset ERA20C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4000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1" b="44818"/>
          <a:stretch/>
        </p:blipFill>
        <p:spPr>
          <a:xfrm>
            <a:off x="3603694" y="1415539"/>
            <a:ext cx="6356790" cy="979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45814"/>
          <a:stretch/>
        </p:blipFill>
        <p:spPr>
          <a:xfrm>
            <a:off x="3574284" y="2818187"/>
            <a:ext cx="6386200" cy="975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r="1785" b="59345"/>
          <a:stretch/>
        </p:blipFill>
        <p:spPr>
          <a:xfrm>
            <a:off x="3574284" y="4344139"/>
            <a:ext cx="6386200" cy="750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8746" r="2357" b="55081"/>
          <a:stretch/>
        </p:blipFill>
        <p:spPr>
          <a:xfrm>
            <a:off x="3603693" y="5645133"/>
            <a:ext cx="6356791" cy="759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21822" t="47462" r="60273" b="18231"/>
          <a:stretch/>
        </p:blipFill>
        <p:spPr>
          <a:xfrm>
            <a:off x="646318" y="1321633"/>
            <a:ext cx="2106739" cy="2550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21714" t="47121" r="60513" b="17929"/>
          <a:stretch/>
        </p:blipFill>
        <p:spPr>
          <a:xfrm>
            <a:off x="560681" y="4163554"/>
            <a:ext cx="2192376" cy="2694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17484" y="2412243"/>
            <a:ext cx="3099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</a:t>
            </a:r>
            <a:r>
              <a:rPr lang="en-US" altLang="zh-CN" sz="1100" b="1" dirty="0" smtClean="0"/>
              <a:t>Histogram of</a:t>
            </a:r>
            <a:r>
              <a:rPr lang="en-NZ" altLang="zh-CN" sz="1100" b="1" dirty="0"/>
              <a:t> </a:t>
            </a:r>
            <a:r>
              <a:rPr lang="en-US" sz="1100" b="1" dirty="0" smtClean="0"/>
              <a:t>Frequency of </a:t>
            </a:r>
            <a:r>
              <a:rPr lang="en-US" sz="1100" b="1" dirty="0" err="1" smtClean="0"/>
              <a:t>occurrence,ECMWF</a:t>
            </a:r>
            <a:r>
              <a:rPr lang="en-US" altLang="zh-CN" sz="1100" b="1" dirty="0" smtClean="0"/>
              <a:t> </a:t>
            </a:r>
            <a:endParaRPr lang="en-NZ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4955027" y="3885345"/>
            <a:ext cx="36247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/>
              <a:t>Histogram of</a:t>
            </a:r>
            <a:r>
              <a:rPr lang="en-NZ" altLang="zh-CN" sz="1100" b="1" dirty="0"/>
              <a:t> </a:t>
            </a:r>
            <a:r>
              <a:rPr lang="en-NZ" altLang="zh-CN" sz="1100" b="1" dirty="0" smtClean="0"/>
              <a:t>Relative </a:t>
            </a:r>
            <a:r>
              <a:rPr lang="en-US" sz="1100" b="1" dirty="0" smtClean="0"/>
              <a:t>Frequency </a:t>
            </a:r>
            <a:r>
              <a:rPr lang="en-US" sz="1100" b="1" dirty="0"/>
              <a:t>of </a:t>
            </a:r>
            <a:r>
              <a:rPr lang="en-US" sz="1100" b="1" dirty="0" err="1" smtClean="0"/>
              <a:t>occurrence,ECMWF</a:t>
            </a:r>
            <a:r>
              <a:rPr lang="en-US" altLang="zh-CN" sz="1100" b="1" dirty="0" smtClean="0"/>
              <a:t> </a:t>
            </a:r>
            <a:endParaRPr lang="en-NZ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313826" y="5280216"/>
            <a:ext cx="3377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</a:t>
            </a:r>
            <a:r>
              <a:rPr lang="en-US" altLang="zh-CN" sz="1100" b="1" dirty="0" smtClean="0"/>
              <a:t>Histogram of</a:t>
            </a:r>
            <a:r>
              <a:rPr lang="en-NZ" altLang="zh-CN" sz="1100" b="1" dirty="0"/>
              <a:t> </a:t>
            </a:r>
            <a:r>
              <a:rPr lang="en-US" sz="1100" b="1" dirty="0" smtClean="0"/>
              <a:t>Frequency of occurrence,ERA20C</a:t>
            </a:r>
            <a:r>
              <a:rPr lang="en-US" altLang="zh-CN" sz="1100" b="1" dirty="0" smtClean="0"/>
              <a:t> </a:t>
            </a:r>
            <a:endParaRPr lang="en-NZ" sz="1100" b="1" dirty="0"/>
          </a:p>
        </p:txBody>
      </p:sp>
      <p:sp>
        <p:nvSpPr>
          <p:cNvPr id="15" name="Rectangle 14"/>
          <p:cNvSpPr/>
          <p:nvPr/>
        </p:nvSpPr>
        <p:spPr>
          <a:xfrm>
            <a:off x="4955027" y="6596390"/>
            <a:ext cx="3535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/>
              <a:t>Histogram of</a:t>
            </a:r>
            <a:r>
              <a:rPr lang="en-NZ" altLang="zh-CN" sz="1100" b="1" dirty="0"/>
              <a:t> </a:t>
            </a:r>
            <a:r>
              <a:rPr lang="en-NZ" altLang="zh-CN" sz="1100" b="1" dirty="0" smtClean="0"/>
              <a:t>Relative </a:t>
            </a:r>
            <a:r>
              <a:rPr lang="en-US" sz="1100" b="1" dirty="0" smtClean="0"/>
              <a:t>Frequency </a:t>
            </a:r>
            <a:r>
              <a:rPr lang="en-US" sz="1100" b="1" dirty="0"/>
              <a:t>of </a:t>
            </a:r>
            <a:r>
              <a:rPr lang="en-US" sz="1100" b="1" dirty="0" smtClean="0"/>
              <a:t>occurrence,ERA20C</a:t>
            </a:r>
            <a:r>
              <a:rPr lang="en-US" altLang="zh-CN" sz="1100" b="1" dirty="0" smtClean="0"/>
              <a:t> </a:t>
            </a:r>
            <a:endParaRPr lang="en-NZ" sz="1100" dirty="0"/>
          </a:p>
        </p:txBody>
      </p:sp>
      <p:sp>
        <p:nvSpPr>
          <p:cNvPr id="2" name="Right Arrow 1"/>
          <p:cNvSpPr/>
          <p:nvPr/>
        </p:nvSpPr>
        <p:spPr>
          <a:xfrm>
            <a:off x="2915216" y="2475849"/>
            <a:ext cx="470780" cy="55706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ight Arrow 15"/>
          <p:cNvSpPr/>
          <p:nvPr/>
        </p:nvSpPr>
        <p:spPr>
          <a:xfrm>
            <a:off x="2928280" y="5088071"/>
            <a:ext cx="470780" cy="55706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02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71003" y="1472608"/>
            <a:ext cx="208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DengXian"/>
              </a:rPr>
              <a:t>Contingency Table </a:t>
            </a:r>
            <a:endParaRPr lang="en-NZ" dirty="0"/>
          </a:p>
        </p:txBody>
      </p:sp>
      <p:pic>
        <p:nvPicPr>
          <p:cNvPr id="6" name="Picture 5" descr="D:\Shun_Li\4.1 contingency_table\1.State1\region1\ECMWF_ERA20C_region1_year198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4" y="1966747"/>
            <a:ext cx="5270500" cy="39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屏幕快照 2019-05-20 下午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" b="55151"/>
          <a:stretch>
            <a:fillRect/>
          </a:stretch>
        </p:blipFill>
        <p:spPr bwMode="auto">
          <a:xfrm>
            <a:off x="6511143" y="2469889"/>
            <a:ext cx="5172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屏幕快照 2019-05-20 下午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" b="48125"/>
          <a:stretch>
            <a:fillRect/>
          </a:stretch>
        </p:blipFill>
        <p:spPr bwMode="auto">
          <a:xfrm>
            <a:off x="6511143" y="4830259"/>
            <a:ext cx="5229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6914" y="5937454"/>
            <a:ext cx="4463040" cy="271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66700" algn="ctr">
              <a:lnSpc>
                <a:spcPct val="115000"/>
              </a:lnSpc>
              <a:spcAft>
                <a:spcPts val="0"/>
              </a:spcAft>
            </a:pPr>
            <a:r>
              <a:rPr lang="en-US" sz="1100" b="1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contingency table about region1, state1 in 1980</a:t>
            </a:r>
            <a:endParaRPr lang="en-NZ" sz="1100" b="1" kern="100" dirty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18083" y="2716039"/>
            <a:ext cx="5065135" cy="149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6618083" y="5225546"/>
            <a:ext cx="5122285" cy="797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5296277" y="2442057"/>
            <a:ext cx="237766" cy="2783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1530036" y="5265438"/>
            <a:ext cx="3675707" cy="202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Curved Down Arrow 12"/>
          <p:cNvSpPr/>
          <p:nvPr/>
        </p:nvSpPr>
        <p:spPr>
          <a:xfrm>
            <a:off x="5296277" y="1587110"/>
            <a:ext cx="2992193" cy="808906"/>
          </a:xfrm>
          <a:prstGeom prst="curved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>
            <a:off x="4825497" y="5694707"/>
            <a:ext cx="3585172" cy="656633"/>
          </a:xfrm>
          <a:prstGeom prst="curved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9791" y="1308983"/>
            <a:ext cx="1421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/>
              </a:rPr>
              <a:t>Chi-Square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429" t="30437" r="25516" b="11672"/>
          <a:stretch/>
        </p:blipFill>
        <p:spPr>
          <a:xfrm>
            <a:off x="1240643" y="1886913"/>
            <a:ext cx="4725484" cy="355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507656" y="1886913"/>
                <a:ext cx="3288194" cy="79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NZ" i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656" y="1886913"/>
                <a:ext cx="3288194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54571" y="2675501"/>
                <a:ext cx="3152392" cy="79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NZ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571" y="2675501"/>
                <a:ext cx="3152392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38183" y="3582192"/>
                <a:ext cx="2058556" cy="689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83" y="3582192"/>
                <a:ext cx="2058556" cy="689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07656" y="4439296"/>
                <a:ext cx="2291332" cy="895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en-NZ" i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</m:sub>
                                      </m:sSub>
                                      <m:r>
                                        <a:rPr lang="en-NZ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NZ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656" y="4439296"/>
                <a:ext cx="2291332" cy="895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30388" y="4507258"/>
                <a:ext cx="2427523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Z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NZ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d>
                                    <m:dPr>
                                      <m:begChr m:val=""/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𝑚𝑖𝑚</m:t>
                                      </m:r>
                                      <m:r>
                                        <a:rPr lang="en-NZ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NZ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NZ" i="0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NZ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388" y="4507258"/>
                <a:ext cx="2427523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7867461" y="2525220"/>
            <a:ext cx="175650" cy="22633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Down Arrow 11"/>
          <p:cNvSpPr/>
          <p:nvPr/>
        </p:nvSpPr>
        <p:spPr>
          <a:xfrm>
            <a:off x="7816774" y="3345256"/>
            <a:ext cx="175650" cy="22633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Down Arrow 12"/>
          <p:cNvSpPr/>
          <p:nvPr/>
        </p:nvSpPr>
        <p:spPr>
          <a:xfrm>
            <a:off x="7816774" y="4212960"/>
            <a:ext cx="175650" cy="22633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ight Arrow 13"/>
          <p:cNvSpPr/>
          <p:nvPr/>
        </p:nvSpPr>
        <p:spPr>
          <a:xfrm>
            <a:off x="8981038" y="4816444"/>
            <a:ext cx="325925" cy="2444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/>
          <p:cNvSpPr txBox="1"/>
          <p:nvPr/>
        </p:nvSpPr>
        <p:spPr>
          <a:xfrm>
            <a:off x="9677525" y="4212960"/>
            <a:ext cx="119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b="1" i="1" dirty="0"/>
              <a:t>Cramer’s </a:t>
            </a:r>
            <a:r>
              <a:rPr lang="en-NZ" sz="1400" b="1" i="1" dirty="0" smtClean="0"/>
              <a:t>V :</a:t>
            </a:r>
            <a:endParaRPr lang="en-NZ" sz="1400" dirty="0"/>
          </a:p>
        </p:txBody>
      </p:sp>
      <p:sp>
        <p:nvSpPr>
          <p:cNvPr id="16" name="Rectangle 15"/>
          <p:cNvSpPr/>
          <p:nvPr/>
        </p:nvSpPr>
        <p:spPr>
          <a:xfrm>
            <a:off x="9630388" y="4110273"/>
            <a:ext cx="2427523" cy="163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44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6628" y="1605656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DengXian"/>
              </a:rPr>
              <a:t>Entropy</a:t>
            </a:r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6429" t="30437" r="25516" b="11672"/>
          <a:stretch/>
        </p:blipFill>
        <p:spPr>
          <a:xfrm>
            <a:off x="916628" y="2503517"/>
            <a:ext cx="4725484" cy="355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236" y="2270816"/>
            <a:ext cx="6178261" cy="4654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055" y="4459205"/>
            <a:ext cx="6396088" cy="481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988" y="2970167"/>
            <a:ext cx="6073811" cy="6871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074" y="3653478"/>
            <a:ext cx="6050725" cy="6845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023" y="2734058"/>
            <a:ext cx="6436399" cy="14526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1365" y="6081078"/>
            <a:ext cx="2833487" cy="50002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968881" y="5615878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b="1" i="1" kern="0" dirty="0" smtClean="0">
                <a:ea typeface="DengXian"/>
              </a:rPr>
              <a:t>Dependency :</a:t>
            </a:r>
            <a:endParaRPr lang="en-NZ" sz="1400" b="1" i="1" dirty="0"/>
          </a:p>
        </p:txBody>
      </p:sp>
      <p:sp>
        <p:nvSpPr>
          <p:cNvPr id="26" name="Right Arrow 25"/>
          <p:cNvSpPr/>
          <p:nvPr/>
        </p:nvSpPr>
        <p:spPr>
          <a:xfrm>
            <a:off x="7795034" y="4483824"/>
            <a:ext cx="461726" cy="2071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/>
          <p:cNvSpPr/>
          <p:nvPr/>
        </p:nvSpPr>
        <p:spPr>
          <a:xfrm>
            <a:off x="7704862" y="4392813"/>
            <a:ext cx="90172" cy="238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Down Arrow 27"/>
          <p:cNvSpPr/>
          <p:nvPr/>
        </p:nvSpPr>
        <p:spPr>
          <a:xfrm>
            <a:off x="9339976" y="5099151"/>
            <a:ext cx="190123" cy="4927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/>
          <p:cNvSpPr/>
          <p:nvPr/>
        </p:nvSpPr>
        <p:spPr>
          <a:xfrm>
            <a:off x="6536602" y="2181885"/>
            <a:ext cx="1720158" cy="200557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/>
          <p:cNvSpPr/>
          <p:nvPr/>
        </p:nvSpPr>
        <p:spPr>
          <a:xfrm>
            <a:off x="8461236" y="3009716"/>
            <a:ext cx="3712103" cy="200557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/>
          <p:cNvSpPr/>
          <p:nvPr/>
        </p:nvSpPr>
        <p:spPr>
          <a:xfrm>
            <a:off x="7408223" y="5955090"/>
            <a:ext cx="2960299" cy="752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TextBox 2"/>
          <p:cNvSpPr txBox="1"/>
          <p:nvPr/>
        </p:nvSpPr>
        <p:spPr>
          <a:xfrm>
            <a:off x="2205285" y="1959036"/>
            <a:ext cx="239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/>
              <a:t>Father</a:t>
            </a:r>
            <a:r>
              <a:rPr lang="zh-CN" altLang="en-US" sz="1000" b="1" dirty="0"/>
              <a:t> </a:t>
            </a:r>
            <a:r>
              <a:rPr lang="en-US" altLang="zh-CN" sz="1000" b="1" dirty="0" smtClean="0"/>
              <a:t>of Information theory</a:t>
            </a:r>
          </a:p>
          <a:p>
            <a:pPr algn="ctr"/>
            <a:r>
              <a:rPr lang="en-US" altLang="zh-CN" sz="1000" b="1" dirty="0" smtClean="0"/>
              <a:t> : </a:t>
            </a:r>
            <a:r>
              <a:rPr lang="en-NZ" sz="900" b="1" dirty="0" smtClean="0"/>
              <a:t>Claude Shannon</a:t>
            </a:r>
            <a:endParaRPr lang="en-NZ" sz="9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0042" y="771101"/>
            <a:ext cx="1022134" cy="11531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87683" y="1706822"/>
            <a:ext cx="435204" cy="2174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56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Results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185705" y="1493649"/>
            <a:ext cx="302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DengXian"/>
              </a:rPr>
              <a:t>Association plot with regions</a:t>
            </a:r>
            <a:endParaRPr lang="en-NZ" dirty="0"/>
          </a:p>
        </p:txBody>
      </p:sp>
      <p:pic>
        <p:nvPicPr>
          <p:cNvPr id="7" name="Picture 6" descr="D:\Shun_Li\5.1 Association_plot_region\2.State2\Association_plot_region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05" y="1844298"/>
            <a:ext cx="2707285" cy="15967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82300" y="3441031"/>
            <a:ext cx="3810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DengXian"/>
              </a:rPr>
              <a:t>time series of Dependency in region1,state1 </a:t>
            </a:r>
            <a:endParaRPr lang="en-NZ" sz="1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54" y="4751542"/>
            <a:ext cx="2976086" cy="160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25" y="1841940"/>
            <a:ext cx="2932815" cy="15780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86188" y="3420704"/>
            <a:ext cx="3052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DengXian"/>
              </a:rPr>
              <a:t>time series of Dependency in 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regio</a:t>
            </a:r>
            <a:r>
              <a:rPr lang="en-US" altLang="zh-CN" sz="1200" b="1" dirty="0" smtClean="0">
                <a:latin typeface="Times New Roman" panose="02020603050405020304" pitchFamily="18" charset="0"/>
                <a:ea typeface="DengXian"/>
              </a:rPr>
              <a:t>n6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,state1 </a:t>
            </a:r>
            <a:endParaRPr lang="en-NZ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7926081" y="6352875"/>
            <a:ext cx="312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DengXian"/>
              </a:rPr>
              <a:t>time series of Dependency in 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regio</a:t>
            </a:r>
            <a:r>
              <a:rPr lang="en-US" altLang="zh-CN" sz="1200" b="1" dirty="0" smtClean="0">
                <a:latin typeface="Times New Roman" panose="02020603050405020304" pitchFamily="18" charset="0"/>
                <a:ea typeface="DengXian"/>
              </a:rPr>
              <a:t>n36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,state1 </a:t>
            </a:r>
            <a:endParaRPr lang="en-NZ" sz="1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64" y="4538137"/>
            <a:ext cx="2886726" cy="15532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4711" y="6083335"/>
            <a:ext cx="312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DengXian"/>
              </a:rPr>
              <a:t>time series of Dependency in 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regio</a:t>
            </a:r>
            <a:r>
              <a:rPr lang="en-US" altLang="zh-CN" sz="1200" b="1" dirty="0" smtClean="0">
                <a:latin typeface="Times New Roman" panose="02020603050405020304" pitchFamily="18" charset="0"/>
                <a:ea typeface="DengXian"/>
              </a:rPr>
              <a:t>n31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,state1 </a:t>
            </a:r>
            <a:endParaRPr lang="en-NZ" sz="1200" b="1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479233" y="3760443"/>
            <a:ext cx="1015663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NZ" dirty="0"/>
          </a:p>
        </p:txBody>
      </p:sp>
      <p:sp>
        <p:nvSpPr>
          <p:cNvPr id="16" name="TextBox 15"/>
          <p:cNvSpPr txBox="1"/>
          <p:nvPr/>
        </p:nvSpPr>
        <p:spPr>
          <a:xfrm>
            <a:off x="4245163" y="2674667"/>
            <a:ext cx="3508653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. 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8829140" y="3888506"/>
            <a:ext cx="1015663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NZ" dirty="0"/>
          </a:p>
        </p:txBody>
      </p:sp>
      <p:sp>
        <p:nvSpPr>
          <p:cNvPr id="18" name="TextBox 17"/>
          <p:cNvSpPr txBox="1"/>
          <p:nvPr/>
        </p:nvSpPr>
        <p:spPr>
          <a:xfrm>
            <a:off x="4378666" y="5331650"/>
            <a:ext cx="3508653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. 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728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0000" y="1311680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DengXian"/>
              </a:rPr>
              <a:t>Association plot with time</a:t>
            </a:r>
            <a:endParaRPr lang="en-NZ" dirty="0"/>
          </a:p>
        </p:txBody>
      </p:sp>
      <p:pic>
        <p:nvPicPr>
          <p:cNvPr id="6" name="Picture 5" descr="D:\Shun_Li\5.2 Association_plot_time\1.State1\ECMWF_ERA20C_cramer_time_198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00" y="1955549"/>
            <a:ext cx="2826119" cy="16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28" y="1955549"/>
            <a:ext cx="3095968" cy="166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05" y="2051555"/>
            <a:ext cx="2917540" cy="1569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6" y="4363770"/>
            <a:ext cx="3011841" cy="1620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28" y="4363770"/>
            <a:ext cx="3119450" cy="1678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38" y="4363770"/>
            <a:ext cx="3011841" cy="1620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19259" y="2823770"/>
            <a:ext cx="5170646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7021354" y="2777491"/>
            <a:ext cx="5170646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3099592" y="5174055"/>
            <a:ext cx="5170646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7021354" y="5176548"/>
            <a:ext cx="5170646" cy="890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NZ" dirty="0"/>
          </a:p>
        </p:txBody>
      </p:sp>
      <p:sp>
        <p:nvSpPr>
          <p:cNvPr id="15" name="Rectangle 14"/>
          <p:cNvSpPr/>
          <p:nvPr/>
        </p:nvSpPr>
        <p:spPr>
          <a:xfrm>
            <a:off x="723536" y="5957181"/>
            <a:ext cx="43896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dependency</a:t>
            </a:r>
            <a:r>
              <a:rPr lang="en-NZ" sz="1100" b="1" dirty="0"/>
              <a:t>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in 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1980 in state1</a:t>
            </a:r>
            <a:endParaRPr lang="en-NZ" sz="1100" b="1" dirty="0"/>
          </a:p>
        </p:txBody>
      </p:sp>
      <p:sp>
        <p:nvSpPr>
          <p:cNvPr id="16" name="Rectangle 15"/>
          <p:cNvSpPr/>
          <p:nvPr/>
        </p:nvSpPr>
        <p:spPr>
          <a:xfrm>
            <a:off x="4396864" y="3583149"/>
            <a:ext cx="32998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cramer’v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in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1990 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in state1</a:t>
            </a:r>
            <a:endParaRPr lang="en-NZ" sz="1100" b="1" dirty="0"/>
          </a:p>
        </p:txBody>
      </p:sp>
      <p:sp>
        <p:nvSpPr>
          <p:cNvPr id="17" name="Rectangle 16"/>
          <p:cNvSpPr/>
          <p:nvPr/>
        </p:nvSpPr>
        <p:spPr>
          <a:xfrm>
            <a:off x="8289905" y="3583149"/>
            <a:ext cx="32998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cramer’v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in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2009 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in state1</a:t>
            </a:r>
            <a:endParaRPr lang="en-NZ" sz="1100" b="1" dirty="0"/>
          </a:p>
        </p:txBody>
      </p:sp>
      <p:sp>
        <p:nvSpPr>
          <p:cNvPr id="18" name="Right Arrow 17"/>
          <p:cNvSpPr/>
          <p:nvPr/>
        </p:nvSpPr>
        <p:spPr>
          <a:xfrm>
            <a:off x="3654755" y="3648552"/>
            <a:ext cx="555095" cy="16693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ight Arrow 19"/>
          <p:cNvSpPr/>
          <p:nvPr/>
        </p:nvSpPr>
        <p:spPr>
          <a:xfrm>
            <a:off x="7437541" y="3677822"/>
            <a:ext cx="555095" cy="16693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Rectangle 20"/>
          <p:cNvSpPr/>
          <p:nvPr/>
        </p:nvSpPr>
        <p:spPr>
          <a:xfrm>
            <a:off x="888915" y="3601215"/>
            <a:ext cx="32998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cramer’v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in 1980 in state1</a:t>
            </a:r>
            <a:endParaRPr lang="en-NZ" sz="1100" b="1" dirty="0"/>
          </a:p>
        </p:txBody>
      </p:sp>
      <p:sp>
        <p:nvSpPr>
          <p:cNvPr id="23" name="Rectangle 22"/>
          <p:cNvSpPr/>
          <p:nvPr/>
        </p:nvSpPr>
        <p:spPr>
          <a:xfrm>
            <a:off x="4424297" y="6000162"/>
            <a:ext cx="43896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dependency</a:t>
            </a:r>
            <a:r>
              <a:rPr lang="en-NZ" sz="1100" b="1" dirty="0"/>
              <a:t>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in 1990 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in state1</a:t>
            </a:r>
            <a:endParaRPr lang="en-NZ" sz="1100" b="1" dirty="0"/>
          </a:p>
        </p:txBody>
      </p:sp>
      <p:sp>
        <p:nvSpPr>
          <p:cNvPr id="24" name="Rectangle 23"/>
          <p:cNvSpPr/>
          <p:nvPr/>
        </p:nvSpPr>
        <p:spPr>
          <a:xfrm>
            <a:off x="8289905" y="6010710"/>
            <a:ext cx="43896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 for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dependency</a:t>
            </a:r>
            <a:r>
              <a:rPr lang="en-NZ" sz="1100" b="1" dirty="0"/>
              <a:t> </a:t>
            </a:r>
            <a:r>
              <a:rPr lang="en-US" sz="1100" b="1" dirty="0" smtClean="0">
                <a:latin typeface="Times New Roman" panose="02020603050405020304" pitchFamily="18" charset="0"/>
                <a:ea typeface="DengXian"/>
              </a:rPr>
              <a:t>in 2009 </a:t>
            </a:r>
            <a:r>
              <a:rPr lang="en-US" sz="1100" b="1" dirty="0">
                <a:latin typeface="Times New Roman" panose="02020603050405020304" pitchFamily="18" charset="0"/>
                <a:ea typeface="DengXian"/>
              </a:rPr>
              <a:t>in state1</a:t>
            </a:r>
            <a:endParaRPr lang="en-NZ" sz="1100" b="1" dirty="0"/>
          </a:p>
        </p:txBody>
      </p:sp>
      <p:sp>
        <p:nvSpPr>
          <p:cNvPr id="25" name="Right Arrow 24"/>
          <p:cNvSpPr/>
          <p:nvPr/>
        </p:nvSpPr>
        <p:spPr>
          <a:xfrm>
            <a:off x="3607297" y="6047499"/>
            <a:ext cx="555095" cy="16693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Right Arrow 25"/>
          <p:cNvSpPr/>
          <p:nvPr/>
        </p:nvSpPr>
        <p:spPr>
          <a:xfrm>
            <a:off x="7617353" y="6037991"/>
            <a:ext cx="555095" cy="16693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33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12247" y="1194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 smtClean="0"/>
              <a:t>Motivation</a:t>
            </a:r>
            <a:endParaRPr lang="en-US" altLang="en-US" sz="28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84339" y="1426462"/>
            <a:ext cx="9054457" cy="212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1800" b="1" dirty="0" smtClean="0"/>
              <a:t>What is </a:t>
            </a:r>
            <a:r>
              <a:rPr lang="en-NZ" altLang="en-US" sz="1800" b="1" dirty="0" smtClean="0"/>
              <a:t>Atmosphere reanalysis ?</a:t>
            </a:r>
          </a:p>
          <a:p>
            <a:pPr algn="just"/>
            <a:r>
              <a:rPr lang="en-NZ" altLang="en-US" sz="1800" dirty="0" smtClean="0"/>
              <a:t>Atmosphere reanalysis provide the best estimate of the atmospheric state at any one time, usually by combining in-situ and satellite observations with forecast model data from a fixed version of a numerical weather prediction (NWP) system.</a:t>
            </a:r>
          </a:p>
          <a:p>
            <a:pPr algn="just"/>
            <a:r>
              <a:rPr lang="en-NZ" sz="1800" dirty="0"/>
              <a:t> </a:t>
            </a:r>
            <a:r>
              <a:rPr lang="en-NZ" sz="1800" dirty="0" smtClean="0"/>
              <a:t>           </a:t>
            </a:r>
            <a:endParaRPr lang="en-US" altLang="en-US" sz="2000" dirty="0" smtClean="0"/>
          </a:p>
          <a:p>
            <a:pPr algn="just"/>
            <a:endParaRPr lang="en-US" altLang="en-US" sz="2000" dirty="0"/>
          </a:p>
          <a:p>
            <a:pPr algn="just"/>
            <a:endParaRPr lang="en-US" altLang="en-US" sz="2000" dirty="0" smtClean="0"/>
          </a:p>
          <a:p>
            <a:pPr algn="just"/>
            <a:endParaRPr lang="en-US" altLang="en-US" sz="2000" dirty="0"/>
          </a:p>
          <a:p>
            <a:pPr algn="just"/>
            <a:endParaRPr lang="en-NZ" alt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48" y="4481361"/>
            <a:ext cx="3901725" cy="2335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2358" y="3465454"/>
            <a:ext cx="3921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altLang="en-US" dirty="0" smtClean="0"/>
              <a:t>Large biases and errors also exit in all observational data, including temporal and spatial</a:t>
            </a:r>
            <a:r>
              <a:rPr lang="en-NZ" altLang="en-US" dirty="0"/>
              <a:t> </a:t>
            </a:r>
            <a:r>
              <a:rPr lang="en-NZ" altLang="en-US" dirty="0" smtClean="0"/>
              <a:t>coverage</a:t>
            </a:r>
            <a:endParaRPr lang="en-US" altLang="en-US" dirty="0" smtClean="0"/>
          </a:p>
          <a:p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213" y="4481361"/>
            <a:ext cx="4406201" cy="2335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3120" y="3327897"/>
            <a:ext cx="3149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Z" dirty="0"/>
              <a:t>Models carry biases and errors in </a:t>
            </a:r>
            <a:r>
              <a:rPr lang="en-NZ" dirty="0" smtClean="0"/>
              <a:t>simulating and </a:t>
            </a:r>
            <a:r>
              <a:rPr lang="en-NZ" dirty="0"/>
              <a:t>forecasting atmosphere state</a:t>
            </a:r>
          </a:p>
          <a:p>
            <a:endParaRPr lang="en-NZ" dirty="0"/>
          </a:p>
        </p:txBody>
      </p:sp>
      <p:sp>
        <p:nvSpPr>
          <p:cNvPr id="12" name="Rectangle 11"/>
          <p:cNvSpPr/>
          <p:nvPr/>
        </p:nvSpPr>
        <p:spPr>
          <a:xfrm>
            <a:off x="2180353" y="2752160"/>
            <a:ext cx="756149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altLang="en-US" sz="2000" b="1" dirty="0">
                <a:solidFill>
                  <a:srgbClr val="FF0000"/>
                </a:solidFill>
              </a:rPr>
              <a:t>Atmosphere </a:t>
            </a:r>
            <a:r>
              <a:rPr lang="en-NZ" altLang="en-US" sz="2000" b="1" dirty="0" smtClean="0">
                <a:solidFill>
                  <a:srgbClr val="FF0000"/>
                </a:solidFill>
              </a:rPr>
              <a:t>reanalysis =    forecast model   +     satellite observations</a:t>
            </a:r>
            <a:r>
              <a:rPr lang="en-NZ" altLang="en-US" sz="2800" b="1" dirty="0" smtClean="0">
                <a:solidFill>
                  <a:srgbClr val="FF0000"/>
                </a:solidFill>
              </a:rPr>
              <a:t> </a:t>
            </a:r>
            <a:endParaRPr lang="en-NZ" sz="2800" b="1" dirty="0" smtClean="0">
              <a:solidFill>
                <a:srgbClr val="FF0000"/>
              </a:solidFill>
            </a:endParaRPr>
          </a:p>
          <a:p>
            <a:r>
              <a:rPr lang="en-NZ" altLang="en-US" b="1" dirty="0" smtClean="0"/>
              <a:t>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801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1753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Conclusions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96157" y="1500037"/>
            <a:ext cx="1062273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79400" algn="just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-	Which regions the quality of consistency for different 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atmospheric </a:t>
            </a:r>
            <a:r>
              <a:rPr lang="en-US" kern="100" dirty="0" err="1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reanalyses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is best</a:t>
            </a:r>
            <a:r>
              <a:rPr lang="zh-CN" alt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、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worst or others?  </a:t>
            </a:r>
            <a:endParaRPr lang="en-NZ" sz="1600" kern="100" dirty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2967" t="40772" r="20338" b="12237"/>
          <a:stretch/>
        </p:blipFill>
        <p:spPr>
          <a:xfrm>
            <a:off x="1240643" y="2092632"/>
            <a:ext cx="3932289" cy="20370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6116" y="41728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200" dirty="0">
                <a:latin typeface="Times New Roman" panose="02020603050405020304" pitchFamily="18" charset="0"/>
                <a:ea typeface="DengXian"/>
              </a:rPr>
              <a:t> for expectations of </a:t>
            </a:r>
            <a:r>
              <a:rPr lang="en-US" sz="1200" b="1" dirty="0">
                <a:latin typeface="Times New Roman" panose="02020603050405020304" pitchFamily="18" charset="0"/>
                <a:ea typeface="DengXian"/>
              </a:rPr>
              <a:t>Cramer’s V</a:t>
            </a:r>
            <a:r>
              <a:rPr lang="en-US" sz="1200" dirty="0">
                <a:latin typeface="Times New Roman" panose="02020603050405020304" pitchFamily="18" charset="0"/>
                <a:ea typeface="DengXian"/>
              </a:rPr>
              <a:t> between 1980 and 2009 in state1</a:t>
            </a:r>
            <a:endParaRPr lang="en-NZ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822" t="31181" r="65335" b="44333"/>
          <a:stretch/>
        </p:blipFill>
        <p:spPr>
          <a:xfrm>
            <a:off x="1331177" y="4975241"/>
            <a:ext cx="3394732" cy="186597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2910848" y="4449874"/>
            <a:ext cx="235390" cy="42089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026" t="33695" r="26342" b="27079"/>
          <a:stretch/>
        </p:blipFill>
        <p:spPr>
          <a:xfrm>
            <a:off x="6536602" y="2090511"/>
            <a:ext cx="3961784" cy="20391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95228" y="4170755"/>
            <a:ext cx="501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DengXian"/>
              </a:rPr>
              <a:t>Heatmap</a:t>
            </a:r>
            <a:r>
              <a:rPr lang="en-US" sz="1200" dirty="0">
                <a:latin typeface="Times New Roman" panose="02020603050405020304" pitchFamily="18" charset="0"/>
                <a:ea typeface="DengXian"/>
              </a:rPr>
              <a:t> for expectations of </a:t>
            </a:r>
            <a:r>
              <a:rPr lang="en-US" sz="1200" b="1" dirty="0" smtClean="0">
                <a:latin typeface="Times New Roman" panose="02020603050405020304" pitchFamily="18" charset="0"/>
                <a:ea typeface="DengXian"/>
              </a:rPr>
              <a:t>Dependency</a:t>
            </a:r>
            <a:r>
              <a:rPr lang="en-US" sz="1200" dirty="0" smtClean="0">
                <a:latin typeface="Times New Roman" panose="02020603050405020304" pitchFamily="18" charset="0"/>
                <a:ea typeface="DengXian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DengXian"/>
              </a:rPr>
              <a:t>between 1980 and 2009 in state1</a:t>
            </a:r>
            <a:endParaRPr lang="en-NZ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7569" t="27778" r="63314" b="49646"/>
          <a:stretch/>
        </p:blipFill>
        <p:spPr>
          <a:xfrm>
            <a:off x="6795519" y="4975241"/>
            <a:ext cx="3702867" cy="179434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8411562" y="4449874"/>
            <a:ext cx="235390" cy="42089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26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7871" y="1436731"/>
            <a:ext cx="1186004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79400" algn="just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-	Which years the quality of consistency for different 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atmospheric </a:t>
            </a:r>
            <a:r>
              <a:rPr lang="en-US" kern="100" dirty="0" err="1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reanalyses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is best</a:t>
            </a:r>
            <a:r>
              <a:rPr lang="zh-CN" alt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、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worst or others?  </a:t>
            </a:r>
            <a:endParaRPr lang="en-NZ" sz="1600" kern="100" dirty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8290" t="34383" r="23489" b="16687"/>
          <a:stretch/>
        </p:blipFill>
        <p:spPr>
          <a:xfrm>
            <a:off x="799329" y="1859773"/>
            <a:ext cx="3202304" cy="2030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012" y="401852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effectLst/>
                <a:latin typeface="DengXian"/>
                <a:cs typeface="Times New Roman" panose="02020603050405020304" pitchFamily="18" charset="0"/>
              </a:rPr>
              <a:t>Time Series of Cramer’s V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  between ERA20C and ECMWF (Grade </a:t>
            </a:r>
            <a:r>
              <a:rPr lang="en-US" sz="900" b="1" dirty="0">
                <a:solidFill>
                  <a:srgbClr val="FF0000"/>
                </a:solidFill>
                <a:latin typeface="DengXian"/>
                <a:cs typeface="Times New Roman" panose="02020603050405020304" pitchFamily="18" charset="0"/>
              </a:rPr>
              <a:t>A+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)</a:t>
            </a:r>
            <a:endParaRPr lang="en-NZ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7970" t="21682" r="23024" b="29563"/>
          <a:stretch/>
        </p:blipFill>
        <p:spPr>
          <a:xfrm>
            <a:off x="746039" y="4381435"/>
            <a:ext cx="3255594" cy="2024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012" y="655608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smtClean="0">
                <a:solidFill>
                  <a:srgbClr val="000000"/>
                </a:solidFill>
                <a:effectLst/>
                <a:latin typeface="DengXian"/>
                <a:cs typeface="Times New Roman" panose="02020603050405020304" pitchFamily="18" charset="0"/>
              </a:rPr>
              <a:t>Time Series of Cramer’s V</a:t>
            </a:r>
            <a:r>
              <a:rPr lang="en-US" sz="900" smtClean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  between ERA20C and ECMWF (Grade </a:t>
            </a:r>
            <a:r>
              <a:rPr lang="en-US" sz="900" b="1" smtClean="0">
                <a:solidFill>
                  <a:srgbClr val="FF0000"/>
                </a:solidFill>
                <a:latin typeface="DengXian"/>
                <a:cs typeface="Times New Roman" panose="02020603050405020304" pitchFamily="18" charset="0"/>
              </a:rPr>
              <a:t>A</a:t>
            </a:r>
            <a:r>
              <a:rPr lang="en-US" sz="900" smtClean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)</a:t>
            </a:r>
            <a:endParaRPr lang="en-NZ" sz="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4141" t="26602" r="23242" b="25857"/>
          <a:stretch/>
        </p:blipFill>
        <p:spPr>
          <a:xfrm>
            <a:off x="4750793" y="1859773"/>
            <a:ext cx="3553514" cy="20066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634" y="405330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effectLst/>
                <a:latin typeface="DengXian"/>
                <a:cs typeface="Times New Roman" panose="02020603050405020304" pitchFamily="18" charset="0"/>
              </a:rPr>
              <a:t>Time Series of Cramer’s V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  between ERA20C and ECMWF(Grade B+ &amp; Grade </a:t>
            </a:r>
            <a:r>
              <a:rPr lang="en-US" sz="900" b="1" dirty="0">
                <a:solidFill>
                  <a:srgbClr val="FF0000"/>
                </a:solidFill>
                <a:latin typeface="DengXian"/>
                <a:cs typeface="Times New Roman" panose="02020603050405020304" pitchFamily="18" charset="0"/>
              </a:rPr>
              <a:t>B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)</a:t>
            </a:r>
            <a:endParaRPr lang="en-NZ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21630" t="26586" r="23252" b="28977"/>
          <a:stretch/>
        </p:blipFill>
        <p:spPr>
          <a:xfrm>
            <a:off x="4799578" y="4371877"/>
            <a:ext cx="3542245" cy="17848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0665" y="624099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effectLst/>
                <a:latin typeface="DengXian"/>
                <a:cs typeface="Times New Roman" panose="02020603050405020304" pitchFamily="18" charset="0"/>
              </a:rPr>
              <a:t>Time Series of Cramer’s V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  between ERA20C and ECMWF(Grade </a:t>
            </a:r>
            <a:r>
              <a:rPr lang="en-US" sz="900" b="1" dirty="0">
                <a:solidFill>
                  <a:srgbClr val="FF0000"/>
                </a:solidFill>
                <a:latin typeface="DengXian"/>
                <a:cs typeface="Times New Roman" panose="02020603050405020304" pitchFamily="18" charset="0"/>
              </a:rPr>
              <a:t>B-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)</a:t>
            </a:r>
            <a:endParaRPr lang="en-NZ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24946" t="22739" r="23460" b="32428"/>
          <a:stretch/>
        </p:blipFill>
        <p:spPr>
          <a:xfrm>
            <a:off x="8615881" y="3082227"/>
            <a:ext cx="3576119" cy="19421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43454" y="513450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effectLst/>
                <a:latin typeface="DengXian"/>
                <a:cs typeface="Times New Roman" panose="02020603050405020304" pitchFamily="18" charset="0"/>
              </a:rPr>
              <a:t>Time Series of Cramer’s V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  between ERA20C and ECMWF(Grade </a:t>
            </a:r>
            <a:r>
              <a:rPr lang="en-US" sz="900" b="1" dirty="0">
                <a:solidFill>
                  <a:srgbClr val="FF0000"/>
                </a:solidFill>
                <a:latin typeface="DengXian"/>
                <a:cs typeface="Times New Roman" panose="02020603050405020304" pitchFamily="18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latin typeface="DengXian"/>
                <a:cs typeface="Times New Roman" panose="02020603050405020304" pitchFamily="18" charset="0"/>
              </a:rPr>
              <a:t>)</a:t>
            </a:r>
            <a:endParaRPr lang="en-NZ" sz="900" dirty="0"/>
          </a:p>
        </p:txBody>
      </p:sp>
    </p:spTree>
    <p:extLst>
      <p:ext uri="{BB962C8B-B14F-4D97-AF65-F5344CB8AC3E}">
        <p14:creationId xmlns:p14="http://schemas.microsoft.com/office/powerpoint/2010/main" val="26082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1240" y="1610365"/>
            <a:ext cx="11609334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79400" algn="just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-	How these atmospheric </a:t>
            </a:r>
            <a:r>
              <a:rPr lang="en-US" kern="100" dirty="0" err="1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reanalyses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characterize 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the atmospheric state 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in  Antarctic regions, is it bad? And if so, how bad?</a:t>
            </a:r>
            <a:endParaRPr lang="en-NZ" sz="1600" kern="100" dirty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4287" y="3332534"/>
            <a:ext cx="6983240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B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ased 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on the figures and charts in question1 ad question2,we can determine the fact that the atmospheric </a:t>
            </a:r>
            <a:r>
              <a:rPr lang="en-US" kern="100" dirty="0" err="1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reanalyses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indeed characterize worst in Antarctic regions. Almost all the region blocks are graded with C, which is lowest ones; and the range of changes about Cramer’s V in these regions also are larger than other regions.</a:t>
            </a:r>
            <a:endParaRPr lang="en-NZ" sz="1600" kern="100" dirty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014396" y="21670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2800" b="1" dirty="0" smtClean="0"/>
              <a:t> </a:t>
            </a:r>
            <a:endParaRPr lang="en-US" altLang="en-US" sz="4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r>
              <a:rPr lang="en-US" altLang="en-US" sz="2800" b="1" dirty="0" smtClean="0"/>
              <a:t> </a:t>
            </a:r>
            <a:r>
              <a:rPr lang="en-US" altLang="en-US" dirty="0" smtClean="0"/>
              <a:t>! 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Thank You !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1842" y="5287223"/>
            <a:ext cx="6799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one interesting video about information entropy:</a:t>
            </a:r>
          </a:p>
          <a:p>
            <a:pPr algn="ctr"/>
            <a:endParaRPr lang="en-US" sz="1400" dirty="0"/>
          </a:p>
          <a:p>
            <a:pPr algn="ctr"/>
            <a:r>
              <a:rPr lang="en-NZ" sz="1400" dirty="0" smtClean="0">
                <a:hlinkClick r:id="rId4"/>
              </a:rPr>
              <a:t>https://www.youtube.com/watch?v=2s3aJfRr9gE&amp;t=355s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9006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06990" y="58488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 smtClean="0"/>
              <a:t>Presentation Outline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606990" y="4038881"/>
            <a:ext cx="8089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NZ" altLang="en-US" b="1" dirty="0"/>
              <a:t>Goal: </a:t>
            </a:r>
            <a:endParaRPr lang="en-NZ" altLang="en-US" b="1" dirty="0" smtClean="0"/>
          </a:p>
          <a:p>
            <a:pPr lvl="0"/>
            <a:r>
              <a:rPr lang="en-NZ" b="1" dirty="0" smtClean="0"/>
              <a:t>----  </a:t>
            </a:r>
            <a:r>
              <a:rPr lang="en-US" dirty="0" smtClean="0"/>
              <a:t>Which </a:t>
            </a:r>
            <a:r>
              <a:rPr lang="en-US" b="1" dirty="0"/>
              <a:t>regions</a:t>
            </a:r>
            <a:r>
              <a:rPr lang="en-US" dirty="0"/>
              <a:t> the quality of consistency for different </a:t>
            </a:r>
            <a:r>
              <a:rPr lang="en-US" dirty="0" smtClean="0"/>
              <a:t> atmospheric </a:t>
            </a:r>
            <a:r>
              <a:rPr lang="en-US" dirty="0" err="1"/>
              <a:t>reanalyses</a:t>
            </a:r>
            <a:r>
              <a:rPr lang="en-US" dirty="0"/>
              <a:t> is </a:t>
            </a:r>
            <a:endParaRPr lang="en-US" dirty="0" smtClean="0"/>
          </a:p>
          <a:p>
            <a:pPr lvl="0"/>
            <a:r>
              <a:rPr lang="en-US" dirty="0"/>
              <a:t> </a:t>
            </a:r>
            <a:r>
              <a:rPr lang="en-US" dirty="0" smtClean="0"/>
              <a:t>       best</a:t>
            </a:r>
            <a:r>
              <a:rPr lang="zh-CN" altLang="en-US" dirty="0"/>
              <a:t>、</a:t>
            </a:r>
            <a:r>
              <a:rPr lang="en-US" dirty="0"/>
              <a:t>worst or others?  </a:t>
            </a:r>
            <a:endParaRPr lang="en-NZ" dirty="0"/>
          </a:p>
          <a:p>
            <a:pPr lvl="0"/>
            <a:r>
              <a:rPr lang="en-US" dirty="0" smtClean="0"/>
              <a:t>---   Which </a:t>
            </a:r>
            <a:r>
              <a:rPr lang="en-US" b="1" dirty="0"/>
              <a:t>years</a:t>
            </a:r>
            <a:r>
              <a:rPr lang="en-US" dirty="0"/>
              <a:t> the quality of consistency for different </a:t>
            </a:r>
            <a:r>
              <a:rPr lang="en-US" dirty="0" smtClean="0"/>
              <a:t>atmospheric </a:t>
            </a:r>
            <a:r>
              <a:rPr lang="en-US" dirty="0" err="1"/>
              <a:t>reanalyses</a:t>
            </a:r>
            <a:r>
              <a:rPr lang="en-US" dirty="0"/>
              <a:t> is </a:t>
            </a:r>
            <a:endParaRPr lang="en-US" dirty="0" smtClean="0"/>
          </a:p>
          <a:p>
            <a:pPr lvl="0"/>
            <a:r>
              <a:rPr lang="en-US" dirty="0"/>
              <a:t> </a:t>
            </a:r>
            <a:r>
              <a:rPr lang="en-US" dirty="0" smtClean="0"/>
              <a:t>      best</a:t>
            </a:r>
            <a:r>
              <a:rPr lang="zh-CN" altLang="en-US" dirty="0"/>
              <a:t>、</a:t>
            </a:r>
            <a:r>
              <a:rPr lang="en-US" dirty="0"/>
              <a:t>worst or others?  </a:t>
            </a:r>
            <a:endParaRPr lang="en-NZ" dirty="0"/>
          </a:p>
          <a:p>
            <a:pPr lvl="0"/>
            <a:r>
              <a:rPr lang="en-US" dirty="0" smtClean="0"/>
              <a:t>---  How </a:t>
            </a:r>
            <a:r>
              <a:rPr lang="en-US" dirty="0"/>
              <a:t>these atmospheric </a:t>
            </a:r>
            <a:r>
              <a:rPr lang="en-US" dirty="0" err="1"/>
              <a:t>reanalyses</a:t>
            </a:r>
            <a:r>
              <a:rPr lang="en-US" dirty="0"/>
              <a:t> characterize the </a:t>
            </a:r>
            <a:r>
              <a:rPr lang="en-US" dirty="0" smtClean="0"/>
              <a:t>atmospheric </a:t>
            </a:r>
            <a:r>
              <a:rPr lang="en-US" dirty="0"/>
              <a:t>state in  </a:t>
            </a:r>
            <a:r>
              <a:rPr lang="en-US" dirty="0" smtClean="0"/>
              <a:t>   </a:t>
            </a:r>
          </a:p>
          <a:p>
            <a:pPr lvl="0"/>
            <a:r>
              <a:rPr lang="en-US" b="1" dirty="0"/>
              <a:t> </a:t>
            </a:r>
            <a:r>
              <a:rPr lang="en-US" b="1" dirty="0" smtClean="0"/>
              <a:t>     Antarctic</a:t>
            </a:r>
            <a:r>
              <a:rPr lang="en-US" dirty="0" smtClean="0"/>
              <a:t> </a:t>
            </a:r>
            <a:r>
              <a:rPr lang="en-US" dirty="0"/>
              <a:t>regions, is it bad? </a:t>
            </a:r>
            <a:r>
              <a:rPr lang="en-US" dirty="0" smtClean="0"/>
              <a:t>And if </a:t>
            </a:r>
            <a:r>
              <a:rPr lang="en-US" dirty="0"/>
              <a:t>so, </a:t>
            </a:r>
            <a:r>
              <a:rPr lang="en-US" dirty="0" smtClean="0"/>
              <a:t>how  bad</a:t>
            </a:r>
            <a:r>
              <a:rPr lang="en-US" dirty="0"/>
              <a:t>? 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2048345" y="2219265"/>
            <a:ext cx="72065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NZ" altLang="en-US" dirty="0"/>
              <a:t>This talk describes a scheme based on pattern matching of characteristic </a:t>
            </a:r>
            <a:r>
              <a:rPr lang="en-NZ" altLang="en-US" dirty="0" smtClean="0"/>
              <a:t>wind </a:t>
            </a:r>
            <a:r>
              <a:rPr lang="en-NZ" altLang="en-US" dirty="0"/>
              <a:t>patterns derived using machine learning algorithms.</a:t>
            </a:r>
          </a:p>
          <a:p>
            <a:pPr algn="just">
              <a:lnSpc>
                <a:spcPct val="90000"/>
              </a:lnSpc>
            </a:pPr>
            <a:endParaRPr lang="en-NZ" altLang="en-US" dirty="0"/>
          </a:p>
          <a:p>
            <a:pPr algn="just">
              <a:lnSpc>
                <a:spcPct val="90000"/>
              </a:lnSpc>
            </a:pPr>
            <a:r>
              <a:rPr lang="en-NZ" altLang="en-US" dirty="0"/>
              <a:t>This analysis is used to examine the consistency of surface winds in </a:t>
            </a:r>
            <a:r>
              <a:rPr lang="en-NZ" altLang="en-US" dirty="0" smtClean="0"/>
              <a:t>two reanalyses </a:t>
            </a:r>
            <a:r>
              <a:rPr lang="en-NZ" altLang="en-US" dirty="0"/>
              <a:t>products over </a:t>
            </a:r>
            <a:r>
              <a:rPr lang="en-NZ" altLang="en-US" dirty="0" smtClean="0"/>
              <a:t>different regions and different years.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92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44440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Data Acquisition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1789569" y="1748465"/>
            <a:ext cx="107947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0" i="0" u="none" strike="noStrike" baseline="0" dirty="0" smtClean="0">
                <a:solidFill>
                  <a:srgbClr val="33339A"/>
                </a:solidFill>
              </a:rPr>
              <a:t>Three centres took initiative in mid 1990s: first generation</a:t>
            </a:r>
          </a:p>
          <a:p>
            <a:r>
              <a:rPr lang="en-NZ" dirty="0">
                <a:solidFill>
                  <a:srgbClr val="000000"/>
                </a:solidFill>
              </a:rPr>
              <a:t>– ERA-15 (1979 - 1993) from ECMWF – with significant funding from USA</a:t>
            </a:r>
          </a:p>
          <a:p>
            <a:r>
              <a:rPr lang="en-NZ" dirty="0">
                <a:solidFill>
                  <a:srgbClr val="000000"/>
                </a:solidFill>
              </a:rPr>
              <a:t>– NASA/DAO (1980 - 1993) from USA</a:t>
            </a:r>
          </a:p>
          <a:p>
            <a:r>
              <a:rPr lang="en-NZ" dirty="0">
                <a:solidFill>
                  <a:srgbClr val="000000"/>
                </a:solidFill>
              </a:rPr>
              <a:t>– NCEP/NCAR (1948 - present) from </a:t>
            </a:r>
            <a:r>
              <a:rPr lang="en-NZ" dirty="0" smtClean="0">
                <a:solidFill>
                  <a:srgbClr val="000000"/>
                </a:solidFill>
              </a:rPr>
              <a:t>USA</a:t>
            </a:r>
          </a:p>
          <a:p>
            <a:endParaRPr lang="en-NZ" dirty="0">
              <a:solidFill>
                <a:srgbClr val="000000"/>
              </a:solidFill>
            </a:endParaRPr>
          </a:p>
          <a:p>
            <a:r>
              <a:rPr lang="en-NZ" b="0" i="0" u="none" strike="noStrike" baseline="0" dirty="0" smtClean="0">
                <a:solidFill>
                  <a:srgbClr val="33339A"/>
                </a:solidFill>
              </a:rPr>
              <a:t>• Second generation of reanalyses followed</a:t>
            </a:r>
          </a:p>
          <a:p>
            <a:r>
              <a:rPr lang="en-NZ" dirty="0">
                <a:solidFill>
                  <a:srgbClr val="000000"/>
                </a:solidFill>
              </a:rPr>
              <a:t>– ERA-40 (1958 - 2001) from ECMWF – with significant funding from EU FP5</a:t>
            </a:r>
          </a:p>
          <a:p>
            <a:r>
              <a:rPr lang="sv-SE" dirty="0">
                <a:solidFill>
                  <a:srgbClr val="000000"/>
                </a:solidFill>
              </a:rPr>
              <a:t>– JRA-25 (1979 - 2004) from Japan</a:t>
            </a:r>
          </a:p>
          <a:p>
            <a:r>
              <a:rPr lang="en-NZ" dirty="0">
                <a:solidFill>
                  <a:srgbClr val="000000"/>
                </a:solidFill>
              </a:rPr>
              <a:t>– NCEP/DOE (1979 - present) from </a:t>
            </a:r>
            <a:r>
              <a:rPr lang="en-NZ" dirty="0" smtClean="0">
                <a:solidFill>
                  <a:srgbClr val="000000"/>
                </a:solidFill>
              </a:rPr>
              <a:t>USA</a:t>
            </a:r>
          </a:p>
          <a:p>
            <a:endParaRPr lang="en-NZ" dirty="0">
              <a:solidFill>
                <a:srgbClr val="000000"/>
              </a:solidFill>
            </a:endParaRPr>
          </a:p>
          <a:p>
            <a:r>
              <a:rPr lang="en-NZ" b="0" i="0" u="none" strike="noStrike" baseline="0" dirty="0" smtClean="0">
                <a:solidFill>
                  <a:srgbClr val="33339A"/>
                </a:solidFill>
              </a:rPr>
              <a:t>• Now in third generation of comprehensive global reanalysis</a:t>
            </a:r>
          </a:p>
          <a:p>
            <a:r>
              <a:rPr lang="pt-BR" dirty="0">
                <a:solidFill>
                  <a:srgbClr val="000000"/>
                </a:solidFill>
              </a:rPr>
              <a:t>– </a:t>
            </a:r>
            <a:r>
              <a:rPr lang="pt-BR" b="1" dirty="0">
                <a:solidFill>
                  <a:srgbClr val="FF0000"/>
                </a:solidFill>
              </a:rPr>
              <a:t>ERA-Interim (</a:t>
            </a:r>
            <a:r>
              <a:rPr lang="pt-BR" b="1" dirty="0" smtClean="0">
                <a:solidFill>
                  <a:srgbClr val="FF0000"/>
                </a:solidFill>
              </a:rPr>
              <a:t>1979 </a:t>
            </a:r>
            <a:r>
              <a:rPr lang="pt-BR" b="1" dirty="0">
                <a:solidFill>
                  <a:srgbClr val="FF0000"/>
                </a:solidFill>
              </a:rPr>
              <a:t>- present) from ECMWF</a:t>
            </a:r>
          </a:p>
          <a:p>
            <a:r>
              <a:rPr lang="sv-SE" dirty="0">
                <a:solidFill>
                  <a:srgbClr val="000000"/>
                </a:solidFill>
              </a:rPr>
              <a:t>– JRA-55 (1958 - 2012) from </a:t>
            </a:r>
            <a:r>
              <a:rPr lang="sv-SE" dirty="0" smtClean="0">
                <a:solidFill>
                  <a:srgbClr val="000000"/>
                </a:solidFill>
              </a:rPr>
              <a:t>Japan</a:t>
            </a:r>
            <a:endParaRPr lang="sv-SE" dirty="0">
              <a:solidFill>
                <a:srgbClr val="000000"/>
              </a:solidFill>
            </a:endParaRPr>
          </a:p>
          <a:p>
            <a:r>
              <a:rPr lang="en-NZ" dirty="0">
                <a:solidFill>
                  <a:srgbClr val="000000"/>
                </a:solidFill>
              </a:rPr>
              <a:t>– NASA/GMAO-MERRA (1979 - present) from USA</a:t>
            </a:r>
          </a:p>
          <a:p>
            <a:r>
              <a:rPr lang="en-NZ" dirty="0">
                <a:solidFill>
                  <a:srgbClr val="000000"/>
                </a:solidFill>
              </a:rPr>
              <a:t>– NCEP-CFSRR (1979 - 2008) from </a:t>
            </a:r>
            <a:r>
              <a:rPr lang="en-NZ" dirty="0" smtClean="0">
                <a:solidFill>
                  <a:srgbClr val="000000"/>
                </a:solidFill>
              </a:rPr>
              <a:t>USA</a:t>
            </a:r>
          </a:p>
          <a:p>
            <a:r>
              <a:rPr lang="en-NZ" dirty="0" smtClean="0">
                <a:solidFill>
                  <a:srgbClr val="000000"/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ERA20C(1900-2010) from ECMWF</a:t>
            </a:r>
            <a:endParaRPr lang="en-NZ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3096" y="4979404"/>
            <a:ext cx="293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European Centre for Medium-Range Weather Forecasts</a:t>
            </a:r>
            <a:endParaRPr lang="en-NZ" dirty="0"/>
          </a:p>
        </p:txBody>
      </p:sp>
      <p:sp>
        <p:nvSpPr>
          <p:cNvPr id="8" name="Right Arrow 7"/>
          <p:cNvSpPr/>
          <p:nvPr/>
        </p:nvSpPr>
        <p:spPr>
          <a:xfrm>
            <a:off x="6530564" y="4811916"/>
            <a:ext cx="1613027" cy="298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ight Arrow 8"/>
          <p:cNvSpPr/>
          <p:nvPr/>
        </p:nvSpPr>
        <p:spPr>
          <a:xfrm>
            <a:off x="6530564" y="5884628"/>
            <a:ext cx="1613027" cy="298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8483097" y="4820968"/>
            <a:ext cx="2960483" cy="1317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58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14669" y="5620382"/>
            <a:ext cx="387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400" dirty="0" smtClean="0"/>
              <a:t>topography data in python </a:t>
            </a:r>
            <a:r>
              <a:rPr lang="en-NZ" sz="1400" dirty="0" err="1" smtClean="0"/>
              <a:t>xarray</a:t>
            </a:r>
            <a:r>
              <a:rPr lang="en-NZ" sz="1400" dirty="0" smtClean="0"/>
              <a:t> open</a:t>
            </a:r>
            <a:endParaRPr lang="en-NZ" sz="1400" dirty="0"/>
          </a:p>
        </p:txBody>
      </p:sp>
      <p:pic>
        <p:nvPicPr>
          <p:cNvPr id="7" name="Picture 6"/>
          <p:cNvPicPr/>
          <p:nvPr/>
        </p:nvPicPr>
        <p:blipFill rotWithShape="1">
          <a:blip r:embed="rId4"/>
          <a:srcRect l="62066" t="44036" r="3227" b="9792"/>
          <a:stretch/>
        </p:blipFill>
        <p:spPr bwMode="auto">
          <a:xfrm>
            <a:off x="4264353" y="2477383"/>
            <a:ext cx="3489154" cy="3164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67185" y="2950282"/>
            <a:ext cx="322510" cy="35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Oval 9"/>
          <p:cNvSpPr/>
          <p:nvPr/>
        </p:nvSpPr>
        <p:spPr>
          <a:xfrm>
            <a:off x="4377113" y="3376943"/>
            <a:ext cx="312582" cy="1539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/>
          <p:cNvSpPr txBox="1"/>
          <p:nvPr/>
        </p:nvSpPr>
        <p:spPr>
          <a:xfrm>
            <a:off x="8640788" y="2835004"/>
            <a:ext cx="33045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format :</a:t>
            </a:r>
            <a:r>
              <a:rPr lang="en-US" dirty="0" err="1" smtClean="0"/>
              <a:t>netCDF</a:t>
            </a:r>
            <a:endParaRPr lang="en-US" dirty="0" smtClean="0"/>
          </a:p>
          <a:p>
            <a:r>
              <a:rPr lang="en-US" dirty="0" smtClean="0"/>
              <a:t>Computer Language: python</a:t>
            </a:r>
          </a:p>
          <a:p>
            <a:r>
              <a:rPr lang="en-US" dirty="0" smtClean="0"/>
              <a:t>Libraries: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          pandas </a:t>
            </a:r>
          </a:p>
          <a:p>
            <a:r>
              <a:rPr lang="en-US" dirty="0" smtClean="0"/>
              <a:t>                   </a:t>
            </a:r>
            <a:r>
              <a:rPr lang="en-US" dirty="0" err="1" smtClean="0"/>
              <a:t>xarray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          netCDF4 </a:t>
            </a:r>
          </a:p>
          <a:p>
            <a:r>
              <a:rPr lang="en-US" dirty="0" smtClean="0"/>
              <a:t>                  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          </a:t>
            </a:r>
            <a:r>
              <a:rPr lang="en-US" dirty="0" err="1" smtClean="0"/>
              <a:t>cartopy</a:t>
            </a:r>
            <a:endParaRPr lang="en-US" dirty="0" smtClean="0"/>
          </a:p>
          <a:p>
            <a:r>
              <a:rPr lang="en-US" dirty="0" smtClean="0"/>
              <a:t>                   </a:t>
            </a:r>
            <a:r>
              <a:rPr lang="en-US" dirty="0" err="1" smtClean="0"/>
              <a:t>sompak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.</a:t>
            </a:r>
          </a:p>
          <a:p>
            <a:r>
              <a:rPr lang="en-US" dirty="0" smtClean="0"/>
              <a:t>                        .</a:t>
            </a:r>
          </a:p>
          <a:p>
            <a:r>
              <a:rPr lang="en-US" dirty="0" smtClean="0"/>
              <a:t>                        .</a:t>
            </a:r>
          </a:p>
          <a:p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NZ" dirty="0"/>
          </a:p>
        </p:txBody>
      </p:sp>
      <p:sp>
        <p:nvSpPr>
          <p:cNvPr id="13" name="Rectangle 12"/>
          <p:cNvSpPr/>
          <p:nvPr/>
        </p:nvSpPr>
        <p:spPr>
          <a:xfrm>
            <a:off x="8486668" y="2619784"/>
            <a:ext cx="2969536" cy="3813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8537" t="18459" r="62765" b="61597"/>
          <a:stretch/>
        </p:blipFill>
        <p:spPr>
          <a:xfrm>
            <a:off x="1113050" y="2425757"/>
            <a:ext cx="2636272" cy="1757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9167" t="19191" r="63351" b="63429"/>
          <a:stretch/>
        </p:blipFill>
        <p:spPr>
          <a:xfrm>
            <a:off x="1167478" y="4289316"/>
            <a:ext cx="2321751" cy="14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</a:t>
            </a:r>
            <a:r>
              <a:rPr lang="en-US" sz="2800" b="1" dirty="0" smtClean="0"/>
              <a:t>ata Cleaning and Re-processing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244990" y="1792160"/>
            <a:ext cx="143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EOF / 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PCA: 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2266875" y="2248585"/>
            <a:ext cx="6096000" cy="16648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solidFill>
                  <a:srgbClr val="000000"/>
                </a:solidFill>
                <a:latin typeface="DengXian"/>
                <a:ea typeface="DengXian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Empirical Orthogonal Function technique(EOF),also referred as </a:t>
            </a:r>
            <a:r>
              <a:rPr lang="en-US" kern="100" dirty="0" smtClean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eigenvector</a:t>
            </a:r>
            <a:r>
              <a:rPr lang="en-NZ" sz="1600" kern="100" dirty="0">
                <a:latin typeface="DengXian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DengXian"/>
              </a:rPr>
              <a:t>Analysis</a:t>
            </a:r>
            <a:r>
              <a:rPr lang="en-US" dirty="0">
                <a:latin typeface="Times New Roman" panose="02020603050405020304" pitchFamily="18" charset="0"/>
                <a:ea typeface="DengXian"/>
              </a:rPr>
              <a:t>, or principal component analysis(PCA</a:t>
            </a:r>
            <a:r>
              <a:rPr lang="en-US" dirty="0" smtClean="0">
                <a:latin typeface="Times New Roman" panose="02020603050405020304" pitchFamily="18" charset="0"/>
                <a:ea typeface="DengXian"/>
              </a:rPr>
              <a:t>).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DengXi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DengXian"/>
              </a:rPr>
              <a:t>It </a:t>
            </a:r>
            <a:r>
              <a:rPr lang="en-US" dirty="0">
                <a:latin typeface="Times New Roman" panose="02020603050405020304" pitchFamily="18" charset="0"/>
                <a:ea typeface="DengXian"/>
              </a:rPr>
              <a:t>is a method to analyze the structure feature of matrix data and extract the main data feature</a:t>
            </a:r>
            <a:endParaRPr lang="en-NZ" dirty="0"/>
          </a:p>
        </p:txBody>
      </p:sp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25" y="4273421"/>
            <a:ext cx="2226481" cy="16472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513824" y="4353407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600" dirty="0" smtClean="0"/>
              <a:t>space</a:t>
            </a:r>
            <a:endParaRPr lang="en-NZ" sz="1600" dirty="0"/>
          </a:p>
        </p:txBody>
      </p:sp>
      <p:sp>
        <p:nvSpPr>
          <p:cNvPr id="9" name="Rectangle 8"/>
          <p:cNvSpPr/>
          <p:nvPr/>
        </p:nvSpPr>
        <p:spPr>
          <a:xfrm>
            <a:off x="2097330" y="6275691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dirty="0">
                <a:latin typeface="Arial-BoldMT"/>
              </a:rPr>
              <a:t>time</a:t>
            </a:r>
            <a:endParaRPr lang="en-NZ" sz="1400" dirty="0"/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67" y="4925630"/>
            <a:ext cx="1147420" cy="3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66" y="3775355"/>
            <a:ext cx="1674197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66" y="5131905"/>
            <a:ext cx="1674197" cy="1143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936650" y="4924220"/>
            <a:ext cx="597528" cy="345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32" name="Straight Arrow Connector 31"/>
          <p:cNvCxnSpPr>
            <a:endCxn id="9" idx="0"/>
          </p:cNvCxnSpPr>
          <p:nvPr/>
        </p:nvCxnSpPr>
        <p:spPr>
          <a:xfrm>
            <a:off x="2358780" y="5920642"/>
            <a:ext cx="0" cy="3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" idx="1"/>
          </p:cNvCxnSpPr>
          <p:nvPr/>
        </p:nvCxnSpPr>
        <p:spPr>
          <a:xfrm>
            <a:off x="3962819" y="4522684"/>
            <a:ext cx="551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9265" y="169476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DengXian"/>
              </a:rPr>
              <a:t>(1).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ngXian"/>
              </a:rPr>
              <a:t>Selecting the data, and preprocessing data to obtain the data matrix</a:t>
            </a:r>
            <a:endParaRPr lang="en-NZ" sz="1600" dirty="0"/>
          </a:p>
        </p:txBody>
      </p:sp>
      <p:sp>
        <p:nvSpPr>
          <p:cNvPr id="3" name="Rectangle 2"/>
          <p:cNvSpPr/>
          <p:nvPr/>
        </p:nvSpPr>
        <p:spPr>
          <a:xfrm>
            <a:off x="159463" y="3367088"/>
            <a:ext cx="5034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DengXian"/>
              </a:rPr>
              <a:t>(2).Computing the cross product of </a:t>
            </a:r>
            <a:r>
              <a:rPr lang="en-US" sz="1600" b="1" i="1" dirty="0">
                <a:latin typeface="Times New Roman" panose="02020603050405020304" pitchFamily="18" charset="0"/>
                <a:ea typeface="DengXian"/>
              </a:rPr>
              <a:t>X</a:t>
            </a:r>
            <a:r>
              <a:rPr lang="en-US" sz="1600" b="1" dirty="0">
                <a:latin typeface="Times New Roman" panose="02020603050405020304" pitchFamily="18" charset="0"/>
                <a:ea typeface="DengXian"/>
              </a:rPr>
              <a:t> with its transpose</a:t>
            </a:r>
            <a:endParaRPr lang="en-NZ" sz="1600" dirty="0"/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9" y="2066385"/>
            <a:ext cx="1597935" cy="113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53" y="3822135"/>
            <a:ext cx="1228488" cy="2838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37680" y="5102747"/>
                <a:ext cx="3278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NZ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NZ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NZ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NZ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80" y="5102747"/>
                <a:ext cx="32787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23" y="3789570"/>
            <a:ext cx="894891" cy="3139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371373" y="4345566"/>
                <a:ext cx="6096000" cy="6406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9530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b="1" kern="100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(3).Computing the eigenvalues  </a:t>
                </a:r>
                <a14:m>
                  <m:oMath xmlns:m="http://schemas.openxmlformats.org/officeDocument/2006/math">
                    <m:r>
                      <a:rPr lang="en-US" sz="1600" kern="10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NZ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ea typeface="DengXian"/>
                        <a:cs typeface="Times New Roman" panose="02020603050405020304" pitchFamily="18" charset="0"/>
                      </a:rPr>
                      <m:t>,…..,</m:t>
                    </m:r>
                    <m:sSub>
                      <m:sSubPr>
                        <m:ctrlPr>
                          <a:rPr lang="en-NZ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1600" kern="100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)  </a:t>
                </a:r>
                <a:r>
                  <a:rPr lang="en-US" sz="1600" b="1" kern="100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and </a:t>
                </a:r>
                <a:r>
                  <a:rPr lang="en-US" sz="1600" b="1" kern="100" dirty="0" smtClean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  </a:t>
                </a:r>
              </a:p>
              <a:p>
                <a:pPr marL="49530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b="1" kern="100" dirty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</a:t>
                </a:r>
                <a:r>
                  <a:rPr lang="en-US" sz="1600" b="1" kern="100" dirty="0" smtClean="0">
                    <a:latin typeface="Times New Roman" panose="02020603050405020304" pitchFamily="18" charset="0"/>
                    <a:ea typeface="DengXian"/>
                    <a:cs typeface="Times New Roman" panose="02020603050405020304" pitchFamily="18" charset="0"/>
                  </a:rPr>
                  <a:t>   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1600" i="1" kern="100">
                            <a:latin typeface="Cambria Math" panose="02040503050406030204" pitchFamily="18" charset="0"/>
                            <a:ea typeface="DengXian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b="1" dirty="0" smtClean="0">
                    <a:latin typeface="Times New Roman" panose="02020603050405020304" pitchFamily="18" charset="0"/>
                    <a:ea typeface="DengXian"/>
                  </a:rPr>
                  <a:t>of </a:t>
                </a:r>
                <a:r>
                  <a:rPr lang="en-US" sz="1600" b="1" i="1" dirty="0">
                    <a:latin typeface="Times New Roman" panose="02020603050405020304" pitchFamily="18" charset="0"/>
                    <a:ea typeface="DengXian"/>
                  </a:rPr>
                  <a:t>A</a:t>
                </a:r>
                <a:endParaRPr lang="en-NZ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373" y="4345566"/>
                <a:ext cx="6096000" cy="640688"/>
              </a:xfrm>
              <a:prstGeom prst="rect">
                <a:avLst/>
              </a:prstGeom>
              <a:blipFill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 rotWithShape="1">
          <a:blip r:embed="rId9"/>
          <a:srcRect l="45440" t="56581" r="45369" b="32458"/>
          <a:stretch/>
        </p:blipFill>
        <p:spPr bwMode="auto">
          <a:xfrm>
            <a:off x="1617780" y="5574347"/>
            <a:ext cx="1605774" cy="119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26590" y="1694817"/>
            <a:ext cx="6096000" cy="6217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b="1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(4).Arranging the eigenvalues from the largest ones to the smallest   </a:t>
            </a:r>
            <a:endParaRPr lang="en-NZ" sz="1600" kern="100" dirty="0" smtClean="0">
              <a:effectLst/>
              <a:latin typeface="DengXian"/>
              <a:ea typeface="DengXian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ea typeface="DengXian"/>
              </a:rPr>
              <a:t>        ones</a:t>
            </a:r>
            <a:r>
              <a:rPr lang="en-US" sz="1600" dirty="0">
                <a:latin typeface="Times New Roman" panose="02020603050405020304" pitchFamily="18" charset="0"/>
                <a:ea typeface="DengXian"/>
              </a:rPr>
              <a:t>.</a:t>
            </a:r>
            <a:endParaRPr lang="en-NZ" sz="1600" dirty="0"/>
          </a:p>
        </p:txBody>
      </p:sp>
      <p:pic>
        <p:nvPicPr>
          <p:cNvPr id="13" name="Picture 12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47" y="2249175"/>
            <a:ext cx="1423117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6026590" y="3367088"/>
            <a:ext cx="3648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DengXian"/>
              </a:rPr>
              <a:t>(5).Computing principal components </a:t>
            </a:r>
            <a:r>
              <a:rPr lang="en-US" sz="1600" b="1" i="1" dirty="0">
                <a:latin typeface="Times New Roman" panose="02020603050405020304" pitchFamily="18" charset="0"/>
                <a:ea typeface="DengXian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DengXian"/>
              </a:rPr>
              <a:t>.</a:t>
            </a:r>
            <a:endParaRPr lang="en-NZ" sz="1600" dirty="0"/>
          </a:p>
        </p:txBody>
      </p:sp>
      <p:pic>
        <p:nvPicPr>
          <p:cNvPr id="15" name="Picture 1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3897338"/>
            <a:ext cx="792393" cy="28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6026590" y="4573584"/>
            <a:ext cx="6096000" cy="6586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600" b="1" kern="1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(6).Computing contribution rate and removing noisy that covers less </a:t>
            </a:r>
            <a:r>
              <a:rPr lang="en-US" sz="1600" b="1" dirty="0" smtClean="0">
                <a:latin typeface="Times New Roman" panose="02020603050405020304" pitchFamily="18" charset="0"/>
                <a:ea typeface="DengXian"/>
              </a:rPr>
              <a:t>important information.</a:t>
            </a:r>
            <a:endParaRPr lang="en-NZ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36238" y="5685444"/>
                <a:ext cx="2476704" cy="554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NZ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NZ" i="0">
                        <a:latin typeface="Cambria Math" panose="02040503050406030204" pitchFamily="18" charset="0"/>
                      </a:rPr>
                      <m:t> ×100%</m:t>
                    </m:r>
                  </m:oMath>
                </a14:m>
                <a:r>
                  <a:rPr lang="en-NZ" dirty="0" smtClean="0"/>
                  <a:t>     ≥ 90%</a:t>
                </a:r>
                <a:endParaRPr lang="en-NZ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238" y="5685444"/>
                <a:ext cx="2476704" cy="554511"/>
              </a:xfrm>
              <a:prstGeom prst="rect">
                <a:avLst/>
              </a:prstGeom>
              <a:blipFill>
                <a:blip r:embed="rId12"/>
                <a:stretch>
                  <a:fillRect l="-9091" t="-14286" r="-983" b="-8681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0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7525" y="3506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</a:t>
            </a:r>
            <a:r>
              <a:rPr lang="en-US" sz="2800" b="1" dirty="0" smtClean="0"/>
              <a:t>ata Modeling</a:t>
            </a:r>
            <a:endParaRPr lang="en-US" alt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937829" y="1659632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DengXian"/>
              </a:rPr>
              <a:t>Self-Organizing-Map</a:t>
            </a:r>
            <a:r>
              <a:rPr lang="en-US" dirty="0" smtClean="0">
                <a:latin typeface="Times New Roman" panose="02020603050405020304" pitchFamily="18" charset="0"/>
                <a:ea typeface="DengXian"/>
              </a:rPr>
              <a:t>: 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2405204" y="2484174"/>
            <a:ext cx="7779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DengXian"/>
              </a:rPr>
              <a:t>a </a:t>
            </a:r>
            <a:r>
              <a:rPr lang="en-US" dirty="0">
                <a:latin typeface="Times New Roman" panose="02020603050405020304" pitchFamily="18" charset="0"/>
                <a:ea typeface="DengXian"/>
              </a:rPr>
              <a:t>type of artificial neural network that is trained using unsupervised learning to produce a low-dimensional(typically two-dimensional),discretized </a:t>
            </a:r>
            <a:r>
              <a:rPr lang="en-US" b="1" dirty="0">
                <a:latin typeface="Times New Roman" panose="02020603050405020304" pitchFamily="18" charset="0"/>
                <a:ea typeface="DengXian"/>
              </a:rPr>
              <a:t>representation</a:t>
            </a:r>
            <a:r>
              <a:rPr lang="en-US" dirty="0">
                <a:latin typeface="Times New Roman" panose="02020603050405020304" pitchFamily="18" charset="0"/>
                <a:ea typeface="DengXian"/>
              </a:rPr>
              <a:t> of the input training </a:t>
            </a:r>
            <a:r>
              <a:rPr lang="en-US" dirty="0" smtClean="0">
                <a:latin typeface="Times New Roman" panose="02020603050405020304" pitchFamily="18" charset="0"/>
                <a:ea typeface="DengXian"/>
              </a:rPr>
              <a:t>samples.</a:t>
            </a:r>
            <a:endParaRPr lang="en-NZ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0674"/>
              </p:ext>
            </p:extLst>
          </p:nvPr>
        </p:nvGraphicFramePr>
        <p:xfrm>
          <a:off x="2481287" y="3791998"/>
          <a:ext cx="7604273" cy="2409624"/>
        </p:xfrm>
        <a:graphic>
          <a:graphicData uri="http://schemas.openxmlformats.org/drawingml/2006/table">
            <a:tbl>
              <a:tblPr firstRow="1" firstCol="1" bandRow="1"/>
              <a:tblGrid>
                <a:gridCol w="2629676">
                  <a:extLst>
                    <a:ext uri="{9D8B030D-6E8A-4147-A177-3AD203B41FA5}">
                      <a16:colId xmlns:a16="http://schemas.microsoft.com/office/drawing/2014/main" val="1726374620"/>
                    </a:ext>
                  </a:extLst>
                </a:gridCol>
                <a:gridCol w="2629676">
                  <a:extLst>
                    <a:ext uri="{9D8B030D-6E8A-4147-A177-3AD203B41FA5}">
                      <a16:colId xmlns:a16="http://schemas.microsoft.com/office/drawing/2014/main" val="4257204838"/>
                    </a:ext>
                  </a:extLst>
                </a:gridCol>
                <a:gridCol w="2344921">
                  <a:extLst>
                    <a:ext uri="{9D8B030D-6E8A-4147-A177-3AD203B41FA5}">
                      <a16:colId xmlns:a16="http://schemas.microsoft.com/office/drawing/2014/main" val="4020399537"/>
                    </a:ext>
                  </a:extLst>
                </a:gridCol>
              </a:tblGrid>
              <a:tr h="344232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 dirty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 </a:t>
                      </a:r>
                      <a:endParaRPr lang="en-NZ" sz="1050" kern="100" dirty="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NZ" sz="1100" b="1" kern="100" dirty="0" smtClean="0">
                        <a:effectLst/>
                        <a:latin typeface="Times New Roman" panose="02020603050405020304" pitchFamily="18" charset="0"/>
                        <a:ea typeface="DengXi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NZ" sz="1100" b="1" kern="100" dirty="0" smtClean="0">
                        <a:effectLst/>
                        <a:latin typeface="Times New Roman" panose="02020603050405020304" pitchFamily="18" charset="0"/>
                        <a:ea typeface="DengXi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b="1" kern="100" dirty="0" smtClean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Supervised </a:t>
                      </a:r>
                      <a:r>
                        <a:rPr lang="en-NZ" sz="1100" b="1" kern="100" dirty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Learning</a:t>
                      </a:r>
                      <a:endParaRPr lang="en-NZ" sz="1050" kern="100" dirty="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 dirty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Artificial  Neural Network</a:t>
                      </a:r>
                      <a:endParaRPr lang="en-NZ" sz="1050" kern="100" dirty="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Regression &amp; Classification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563647"/>
                  </a:ext>
                </a:extLst>
              </a:tr>
              <a:tr h="34423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Convolutional Neural Networks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Computer Vision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69068"/>
                  </a:ext>
                </a:extLst>
              </a:tr>
              <a:tr h="34423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Recurrent Neural Networks 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Time Series Analysis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5155"/>
                  </a:ext>
                </a:extLst>
              </a:tr>
              <a:tr h="34423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Support Vector Machines 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Regression &amp; Classification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72158"/>
                  </a:ext>
                </a:extLst>
              </a:tr>
              <a:tr h="344232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NZ" sz="1100" b="1" kern="100" dirty="0" smtClean="0">
                        <a:effectLst/>
                        <a:latin typeface="Times New Roman" panose="02020603050405020304" pitchFamily="18" charset="0"/>
                        <a:ea typeface="DengXi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NZ" sz="1100" b="1" kern="100" dirty="0" smtClean="0">
                        <a:effectLst/>
                        <a:latin typeface="Times New Roman" panose="02020603050405020304" pitchFamily="18" charset="0"/>
                        <a:ea typeface="DengXi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b="1" kern="100" dirty="0" smtClean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Unsupervised </a:t>
                      </a:r>
                      <a:r>
                        <a:rPr lang="en-NZ" sz="1100" b="1" kern="100" dirty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Learning</a:t>
                      </a:r>
                      <a:endParaRPr lang="en-NZ" sz="1050" kern="100" dirty="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Self-Organizing Maps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pattern Detection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314645"/>
                  </a:ext>
                </a:extLst>
              </a:tr>
              <a:tr h="34423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K-means clustering 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cluster analysis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79010"/>
                  </a:ext>
                </a:extLst>
              </a:tr>
              <a:tr h="34423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Deep Boltzmann Machines</a:t>
                      </a:r>
                      <a:endParaRPr lang="en-NZ" sz="1050" kern="10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NZ" sz="1100" kern="100" dirty="0">
                          <a:effectLst/>
                          <a:latin typeface="Times New Roman" panose="02020603050405020304" pitchFamily="18" charset="0"/>
                          <a:ea typeface="DengXian"/>
                          <a:cs typeface="Times New Roman" panose="02020603050405020304" pitchFamily="18" charset="0"/>
                        </a:rPr>
                        <a:t>Used for Recommendation Systems</a:t>
                      </a:r>
                      <a:endParaRPr lang="en-NZ" sz="1050" kern="100" dirty="0">
                        <a:effectLst/>
                        <a:latin typeface="DengXian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465663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5395865" y="5178582"/>
            <a:ext cx="4531260" cy="18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796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0" y="167951"/>
            <a:ext cx="1700931" cy="1304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287" cy="14936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9350" y="128794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b="1" dirty="0">
                <a:latin typeface="Times New Roman" panose="02020603050405020304" pitchFamily="18" charset="0"/>
                <a:ea typeface="DengXian"/>
              </a:rPr>
              <a:t>K-means clustering </a:t>
            </a:r>
            <a:endParaRPr lang="en-NZ" dirty="0"/>
          </a:p>
        </p:txBody>
      </p:sp>
      <p:pic>
        <p:nvPicPr>
          <p:cNvPr id="6" name="Picture 5"/>
          <p:cNvPicPr/>
          <p:nvPr/>
        </p:nvPicPr>
        <p:blipFill rotWithShape="1">
          <a:blip r:embed="rId4"/>
          <a:srcRect l="25510" t="15614" r="8553" b="8057"/>
          <a:stretch/>
        </p:blipFill>
        <p:spPr bwMode="auto">
          <a:xfrm>
            <a:off x="2865985" y="1841940"/>
            <a:ext cx="7106296" cy="4845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92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960</Words>
  <Application>Microsoft Office PowerPoint</Application>
  <PresentationFormat>Widescreen</PresentationFormat>
  <Paragraphs>260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Arial-BoldMT</vt:lpstr>
      <vt:lpstr>等线</vt:lpstr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Shun Li</dc:creator>
  <cp:lastModifiedBy>Shun Li</cp:lastModifiedBy>
  <cp:revision>34</cp:revision>
  <dcterms:created xsi:type="dcterms:W3CDTF">2019-05-25T12:47:06Z</dcterms:created>
  <dcterms:modified xsi:type="dcterms:W3CDTF">2019-06-04T07:55:52Z</dcterms:modified>
</cp:coreProperties>
</file>